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handoutMasterIdLst>
    <p:handoutMasterId r:id="rId13"/>
  </p:handoutMasterIdLst>
  <p:sldIdLst>
    <p:sldId id="256" r:id="rId3"/>
    <p:sldId id="332" r:id="rId4"/>
    <p:sldId id="354" r:id="rId5"/>
    <p:sldId id="335" r:id="rId6"/>
    <p:sldId id="338" r:id="rId7"/>
    <p:sldId id="345" r:id="rId8"/>
    <p:sldId id="339" r:id="rId9"/>
    <p:sldId id="340" r:id="rId10"/>
    <p:sldId id="347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82C"/>
    <a:srgbClr val="FFFFC9"/>
    <a:srgbClr val="6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7" autoAdjust="0"/>
    <p:restoredTop sz="89310" autoAdjust="0"/>
  </p:normalViewPr>
  <p:slideViewPr>
    <p:cSldViewPr>
      <p:cViewPr>
        <p:scale>
          <a:sx n="80" d="100"/>
          <a:sy n="80" d="100"/>
        </p:scale>
        <p:origin x="-10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"/>
    </p:cViewPr>
  </p:sorterViewPr>
  <p:notesViewPr>
    <p:cSldViewPr>
      <p:cViewPr>
        <p:scale>
          <a:sx n="75" d="100"/>
          <a:sy n="75" d="100"/>
        </p:scale>
        <p:origin x="-3942" y="-12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D676A37-DDE2-41D8-914B-68B7AEECADC9}" type="datetimeFigureOut">
              <a:rPr lang="en-US" smtClean="0"/>
              <a:pPr/>
              <a:t>7/3/2012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268F10-FBD7-429A-A36D-CFB25984A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7F5577-D9B5-4ACB-99C3-B251999D20B9}" type="datetimeFigureOut">
              <a:rPr lang="en-US" smtClean="0"/>
              <a:pPr/>
              <a:t>7/3/2012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DAC6C53-149C-4250-BC40-991693D989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6C53-149C-4250-BC40-991693D989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4887-CFB3-4C38-81A9-CEF9380C86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9622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810000"/>
            <a:ext cx="6248400" cy="160178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CA81CF4-4329-4E7D-AFA1-5404C7C17946}" type="datetimeFigureOut">
              <a:rPr lang="en-US" smtClean="0"/>
              <a:pPr/>
              <a:t>7/3/2012</a:t>
            </a:fld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9D3907A-6168-4B6F-954F-CA3FE282B4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12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172200"/>
            <a:ext cx="3441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Verdana" pitchFamily="34" charset="0"/>
              </a:rPr>
              <a:t>Electrical and Computer Engineering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371600"/>
            <a:ext cx="40005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695700"/>
            <a:ext cx="40005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0005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371600"/>
            <a:ext cx="40005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81000" y="3695700"/>
            <a:ext cx="8153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1270" name="Picture 4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E078098-EA58-4E8B-93EA-F16C4863E39D}" type="slidenum">
              <a:rPr lang="en-US" sz="1400">
                <a:latin typeface="Verdana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b="1" dirty="0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52400" y="6172200"/>
            <a:ext cx="3441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Verdana" pitchFamily="34" charset="0"/>
              </a:rPr>
              <a:t>Electrical and Computer Engineering</a:t>
            </a:r>
            <a:endParaRPr lang="en-US" sz="1400" dirty="0">
              <a:solidFill>
                <a:srgbClr val="0B3D91"/>
              </a:solidFill>
              <a:latin typeface="Frutiger 66 BoldItalic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tiff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7620000" cy="16002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457200" lvl="1" indent="0" algn="ctr">
              <a:buNone/>
            </a:pPr>
            <a:r>
              <a:rPr lang="en-US" sz="1800" dirty="0" smtClean="0">
                <a:latin typeface="+mj-lt"/>
              </a:rPr>
              <a:t>- </a:t>
            </a:r>
            <a:r>
              <a:rPr lang="en-US" sz="1800" b="1" dirty="0" smtClean="0">
                <a:latin typeface="+mj-lt"/>
              </a:rPr>
              <a:t>Santosh Khasanvis</a:t>
            </a:r>
            <a:r>
              <a:rPr lang="en-US" sz="1800" dirty="0" smtClean="0">
                <a:latin typeface="+mj-lt"/>
              </a:rPr>
              <a:t>, K. M. </a:t>
            </a:r>
            <a:r>
              <a:rPr lang="en-US" sz="1800" dirty="0" err="1" smtClean="0">
                <a:latin typeface="+mj-lt"/>
              </a:rPr>
              <a:t>Masum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Habib</a:t>
            </a:r>
            <a:r>
              <a:rPr lang="en-US" sz="1800" dirty="0" smtClean="0">
                <a:latin typeface="+mj-lt"/>
              </a:rPr>
              <a:t>*, </a:t>
            </a:r>
            <a:r>
              <a:rPr lang="en-US" sz="1800" dirty="0" err="1" smtClean="0">
                <a:latin typeface="+mj-lt"/>
              </a:rPr>
              <a:t>Mostafizur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Rahman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Pritish</a:t>
            </a:r>
            <a:r>
              <a:rPr lang="en-US" sz="1800" dirty="0" smtClean="0">
                <a:latin typeface="+mj-lt"/>
              </a:rPr>
              <a:t> Narayanan, Roger K. Lake* and Csaba Andras Moritz</a:t>
            </a:r>
          </a:p>
          <a:p>
            <a:pPr marL="457200" lvl="1" indent="0" algn="ctr">
              <a:buNone/>
            </a:pPr>
            <a:endParaRPr lang="en-US" sz="1800" dirty="0" smtClean="0">
              <a:latin typeface="+mj-lt"/>
            </a:endParaRPr>
          </a:p>
          <a:p>
            <a:pPr marL="457200" lvl="1" indent="0" algn="ctr">
              <a:buFont typeface="Times" charset="0"/>
              <a:buNone/>
            </a:pPr>
            <a:r>
              <a:rPr lang="en-US" sz="1800" dirty="0" smtClean="0">
                <a:latin typeface="+mj-lt"/>
              </a:rPr>
              <a:t>University of Massachusetts Amherst</a:t>
            </a:r>
          </a:p>
          <a:p>
            <a:pPr marL="457200" lvl="1" indent="0" algn="ctr">
              <a:buFont typeface="Times" charset="0"/>
              <a:buNone/>
            </a:pPr>
            <a:r>
              <a:rPr lang="en-US" sz="1800" dirty="0" smtClean="0">
                <a:latin typeface="+mj-lt"/>
              </a:rPr>
              <a:t>*University of California Riverside</a:t>
            </a:r>
          </a:p>
          <a:p>
            <a:pPr marL="457200" lvl="1" indent="0" algn="ctr">
              <a:buFont typeface="Times" charset="0"/>
              <a:buNone/>
            </a:pPr>
            <a:endParaRPr lang="en-US" sz="1800" dirty="0" smtClean="0">
              <a:latin typeface="+mj-lt"/>
            </a:endParaRPr>
          </a:p>
          <a:p>
            <a:pPr marL="457200" lvl="1" indent="0" algn="ctr" eaLnBrk="0" hangingPunc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1219200"/>
            <a:ext cx="8915400" cy="2133600"/>
          </a:xfrm>
        </p:spPr>
        <p:txBody>
          <a:bodyPr/>
          <a:lstStyle/>
          <a:p>
            <a:r>
              <a:rPr lang="en-US" sz="3000" dirty="0" smtClean="0"/>
              <a:t>Ternary Volatile Random Access Memory based on Heterogeneous Graphene-CMOS Fabric</a:t>
            </a:r>
            <a:endParaRPr lang="en-US" sz="3000" dirty="0"/>
          </a:p>
        </p:txBody>
      </p:sp>
      <p:pic>
        <p:nvPicPr>
          <p:cNvPr id="4" name="Picture 2" descr="C:\Users\Tritone\Downloads\ucr_logo_cmyk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410200"/>
            <a:ext cx="2667000" cy="570738"/>
          </a:xfrm>
          <a:prstGeom prst="rect">
            <a:avLst/>
          </a:prstGeom>
          <a:noFill/>
        </p:spPr>
      </p:pic>
      <p:pic>
        <p:nvPicPr>
          <p:cNvPr id="2050" name="Picture 2" descr="C:\Users\Tritone\AppData\Local\Temp\Rar$DI01.464\Combination1 blk-mar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324475"/>
            <a:ext cx="2133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Motivation</a:t>
            </a:r>
          </a:p>
          <a:p>
            <a:r>
              <a:rPr lang="en-US" dirty="0" smtClean="0">
                <a:latin typeface="+mj-lt"/>
              </a:rPr>
              <a:t>Bi-Layer </a:t>
            </a:r>
            <a:r>
              <a:rPr lang="en-US" dirty="0" err="1" smtClean="0">
                <a:latin typeface="+mj-lt"/>
              </a:rPr>
              <a:t>xGNR</a:t>
            </a:r>
            <a:r>
              <a:rPr lang="en-US" dirty="0" smtClean="0">
                <a:latin typeface="+mj-lt"/>
              </a:rPr>
              <a:t> Device, Latch</a:t>
            </a:r>
          </a:p>
          <a:p>
            <a:r>
              <a:rPr lang="en-US" dirty="0" smtClean="0">
                <a:latin typeface="+mj-lt"/>
              </a:rPr>
              <a:t>Proposed Memory Cell - Ternary GNTRAM</a:t>
            </a:r>
          </a:p>
          <a:p>
            <a:r>
              <a:rPr lang="en-US" dirty="0" smtClean="0">
                <a:latin typeface="+mj-lt"/>
              </a:rPr>
              <a:t>Evaluation and Comparison with CMOS SRAM</a:t>
            </a:r>
          </a:p>
          <a:p>
            <a:r>
              <a:rPr lang="en-US" dirty="0" smtClean="0">
                <a:latin typeface="+mj-lt"/>
              </a:rPr>
              <a:t>Summary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Multistate Memory: Motivation &amp; Vision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978" y="5200281"/>
            <a:ext cx="3733512" cy="590919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just" defTabSz="0">
              <a:lnSpc>
                <a:spcPct val="90000"/>
              </a:lnSpc>
              <a:buClr>
                <a:srgbClr val="840C22"/>
              </a:buClr>
              <a:buSzPct val="100000"/>
              <a:defRPr/>
            </a:pPr>
            <a:r>
              <a:rPr lang="en-US" b="1" dirty="0" smtClean="0">
                <a:solidFill>
                  <a:srgbClr val="6C0000"/>
                </a:solidFill>
                <a:latin typeface="+mj-lt"/>
                <a:ea typeface="ＭＳ Ｐゴシック" pitchFamily="34" charset="-128"/>
                <a:sym typeface="Verdana" pitchFamily="34" charset="0"/>
              </a:rPr>
              <a:t>Vision – </a:t>
            </a:r>
            <a:r>
              <a:rPr lang="en-US" dirty="0" smtClean="0">
                <a:latin typeface="+mj-lt"/>
                <a:ea typeface="ＭＳ Ｐゴシック" pitchFamily="34" charset="-128"/>
                <a:sym typeface="Verdana" pitchFamily="34" charset="0"/>
              </a:rPr>
              <a:t>New </a:t>
            </a:r>
            <a:r>
              <a:rPr lang="en-US" dirty="0">
                <a:latin typeface="+mj-lt"/>
                <a:ea typeface="ＭＳ Ｐゴシック" pitchFamily="34" charset="-128"/>
                <a:sym typeface="Verdana" pitchFamily="34" charset="0"/>
              </a:rPr>
              <a:t>multi-bit per cell volatile memory with graphene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978" y="1459885"/>
            <a:ext cx="4495512" cy="1588115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marL="228573" indent="-228573" algn="just" defTabSz="0">
              <a:lnSpc>
                <a:spcPct val="90000"/>
              </a:lnSpc>
              <a:buClr>
                <a:srgbClr val="840C22"/>
              </a:buClr>
              <a:buSzPct val="100000"/>
              <a:defRPr/>
            </a:pPr>
            <a:r>
              <a:rPr lang="en-US" b="1" dirty="0">
                <a:solidFill>
                  <a:srgbClr val="6C0000"/>
                </a:solidFill>
                <a:latin typeface="+mj-lt"/>
                <a:sym typeface="Verdana" pitchFamily="34" charset="0"/>
              </a:rPr>
              <a:t>Challenges with CMOS SRAM</a:t>
            </a:r>
          </a:p>
          <a:p>
            <a:pPr marL="228573" indent="-228573" algn="just" defTabSz="0">
              <a:lnSpc>
                <a:spcPct val="90000"/>
              </a:lnSpc>
              <a:buClr>
                <a:srgbClr val="840C22"/>
              </a:buClr>
              <a:buSzPct val="100000"/>
              <a:defRPr/>
            </a:pPr>
            <a:endParaRPr lang="en-US" dirty="0">
              <a:latin typeface="+mj-lt"/>
              <a:sym typeface="Verdana" pitchFamily="34" charset="0"/>
            </a:endParaRPr>
          </a:p>
          <a:p>
            <a:pPr marL="228573" indent="-228573" algn="just" defTabSz="0">
              <a:lnSpc>
                <a:spcPct val="90000"/>
              </a:lnSpc>
              <a:buClr>
                <a:srgbClr val="840C2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  <a:sym typeface="Verdana" pitchFamily="34" charset="0"/>
              </a:rPr>
              <a:t>Slowdown in area scaling (50% down to 30% per generation)</a:t>
            </a:r>
          </a:p>
          <a:p>
            <a:pPr marL="228573" indent="-228573" algn="just" defTabSz="0">
              <a:lnSpc>
                <a:spcPct val="90000"/>
              </a:lnSpc>
              <a:buClr>
                <a:srgbClr val="840C22"/>
              </a:buClr>
              <a:buSzPct val="100000"/>
              <a:buFont typeface="Wingdings" pitchFamily="2" charset="2"/>
              <a:buChar char="§"/>
              <a:defRPr/>
            </a:pPr>
            <a:endParaRPr lang="en-US" dirty="0">
              <a:latin typeface="+mj-lt"/>
              <a:sym typeface="Verdana" pitchFamily="34" charset="0"/>
            </a:endParaRPr>
          </a:p>
          <a:p>
            <a:pPr marL="228573" indent="-228573" algn="just" defTabSz="0">
              <a:lnSpc>
                <a:spcPct val="90000"/>
              </a:lnSpc>
              <a:buClr>
                <a:srgbClr val="840C2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sym typeface="Verdana" pitchFamily="34" charset="0"/>
              </a:rPr>
              <a:t>Increasing </a:t>
            </a:r>
            <a:r>
              <a:rPr lang="en-US" dirty="0">
                <a:latin typeface="+mj-lt"/>
                <a:sym typeface="Verdana" pitchFamily="34" charset="0"/>
              </a:rPr>
              <a:t>leakage </a:t>
            </a:r>
            <a:r>
              <a:rPr lang="en-US" dirty="0" smtClean="0">
                <a:latin typeface="+mj-lt"/>
                <a:sym typeface="Verdana" pitchFamily="34" charset="0"/>
              </a:rPr>
              <a:t>concerns</a:t>
            </a:r>
            <a:endParaRPr lang="en-US" dirty="0">
              <a:latin typeface="+mj-lt"/>
              <a:sym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488" y="1261562"/>
            <a:ext cx="3885912" cy="3767638"/>
            <a:chOff x="457488" y="1261562"/>
            <a:chExt cx="3885912" cy="3767638"/>
          </a:xfrm>
        </p:grpSpPr>
        <p:pic>
          <p:nvPicPr>
            <p:cNvPr id="17" name="Picture 16" descr="Trend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617855"/>
              <a:ext cx="3352800" cy="3134287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457488" y="1261562"/>
              <a:ext cx="3885912" cy="36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228573" indent="-228573" algn="ctr" defTabSz="0">
                <a:lnSpc>
                  <a:spcPct val="90000"/>
                </a:lnSpc>
                <a:buClr>
                  <a:srgbClr val="840C22"/>
                </a:buClr>
                <a:buSzPct val="100000"/>
                <a:defRPr/>
              </a:pPr>
              <a:r>
                <a:rPr lang="en-US" sz="2000" dirty="0">
                  <a:solidFill>
                    <a:srgbClr val="6C0000"/>
                  </a:solidFill>
                  <a:latin typeface="+mj-lt"/>
                  <a:ea typeface="ＭＳ Ｐゴシック" pitchFamily="34" charset="-128"/>
                  <a:sym typeface="Verdana" pitchFamily="34" charset="0"/>
                </a:rPr>
                <a:t>SRAM  Area </a:t>
              </a:r>
              <a:r>
                <a:rPr lang="en-US" sz="2000" dirty="0" smtClean="0">
                  <a:solidFill>
                    <a:srgbClr val="6C0000"/>
                  </a:solidFill>
                  <a:latin typeface="+mj-lt"/>
                  <a:ea typeface="ＭＳ Ｐゴシック" pitchFamily="34" charset="-128"/>
                  <a:sym typeface="Verdana" pitchFamily="34" charset="0"/>
                </a:rPr>
                <a:t>Trends</a:t>
              </a:r>
              <a:endParaRPr lang="en-US" sz="2000" dirty="0">
                <a:solidFill>
                  <a:srgbClr val="6C0000"/>
                </a:solidFill>
                <a:latin typeface="+mj-lt"/>
                <a:ea typeface="ＭＳ Ｐゴシック" pitchFamily="34" charset="-128"/>
                <a:sym typeface="Verdana" pitchFamily="34" charset="0"/>
              </a:endParaRPr>
            </a:p>
          </p:txBody>
        </p:sp>
        <p:sp>
          <p:nvSpPr>
            <p:cNvPr id="19" name="TextBox 110"/>
            <p:cNvSpPr txBox="1">
              <a:spLocks noChangeArrowheads="1"/>
            </p:cNvSpPr>
            <p:nvPr/>
          </p:nvSpPr>
          <p:spPr bwMode="auto">
            <a:xfrm>
              <a:off x="1828512" y="4767602"/>
              <a:ext cx="2362488" cy="26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>
                <a:defRPr/>
              </a:pPr>
              <a:r>
                <a:rPr lang="en-US" sz="1100" i="1" u="sng" dirty="0">
                  <a:latin typeface="+mj-lt"/>
                </a:rPr>
                <a:t>Source</a:t>
              </a:r>
              <a:r>
                <a:rPr lang="en-US" sz="1100" i="1" dirty="0">
                  <a:latin typeface="+mj-lt"/>
                </a:rPr>
                <a:t>: </a:t>
              </a:r>
              <a:r>
                <a:rPr lang="en-US" sz="1100" dirty="0">
                  <a:latin typeface="+mj-lt"/>
                </a:rPr>
                <a:t>2012 ISSCC Tech Trends 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2743200" y="2286000"/>
            <a:ext cx="1752600" cy="1676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343400" y="3334405"/>
            <a:ext cx="4800598" cy="2761595"/>
            <a:chOff x="4343400" y="3171825"/>
            <a:chExt cx="4800598" cy="2761595"/>
          </a:xfrm>
        </p:grpSpPr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4343400" y="3552825"/>
              <a:ext cx="4800598" cy="2380595"/>
              <a:chOff x="4190401" y="4182234"/>
              <a:chExt cx="4801286" cy="238068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461758" y="4210810"/>
                <a:ext cx="3734046" cy="177759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defTabSz="914293" eaLnBrk="0" hangingPunct="0">
                  <a:defRPr/>
                </a:pP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4190401" y="4182234"/>
                <a:ext cx="4801286" cy="2380682"/>
                <a:chOff x="2477084" y="801034"/>
                <a:chExt cx="3507598" cy="1674613"/>
              </a:xfrm>
            </p:grpSpPr>
            <p:pic>
              <p:nvPicPr>
                <p:cNvPr id="8" name="Picture 152" descr="Mem array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r="3587" b="53233"/>
                <a:stretch>
                  <a:fillRect/>
                </a:stretch>
              </p:blipFill>
              <p:spPr bwMode="auto">
                <a:xfrm>
                  <a:off x="2878541" y="1137206"/>
                  <a:ext cx="935016" cy="8639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154"/>
                <p:cNvSpPr txBox="1">
                  <a:spLocks noChangeArrowheads="1"/>
                </p:cNvSpPr>
                <p:nvPr/>
              </p:nvSpPr>
              <p:spPr bwMode="auto">
                <a:xfrm>
                  <a:off x="2797221" y="801034"/>
                  <a:ext cx="1085685" cy="368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 smtClean="0">
                      <a:latin typeface="+mj-lt"/>
                    </a:rPr>
                    <a:t>Binary Memory Array</a:t>
                  </a: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10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2477084" y="2140100"/>
                  <a:ext cx="1558511" cy="216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solidFill>
                        <a:schemeClr val="accent2"/>
                      </a:solidFill>
                      <a:latin typeface="+mj-lt"/>
                    </a:rPr>
                    <a:t>Current: </a:t>
                  </a:r>
                  <a:r>
                    <a:rPr lang="en-US" sz="1400" dirty="0">
                      <a:latin typeface="+mj-lt"/>
                    </a:rPr>
                    <a:t>Single bit/cell</a:t>
                  </a:r>
                </a:p>
              </p:txBody>
            </p:sp>
            <p:sp>
              <p:nvSpPr>
                <p:cNvPr id="11" name="TextBox 147"/>
                <p:cNvSpPr txBox="1">
                  <a:spLocks noChangeArrowheads="1"/>
                </p:cNvSpPr>
                <p:nvPr/>
              </p:nvSpPr>
              <p:spPr bwMode="auto">
                <a:xfrm>
                  <a:off x="4036017" y="814434"/>
                  <a:ext cx="1391904" cy="368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 smtClean="0">
                      <a:latin typeface="+mj-lt"/>
                    </a:rPr>
                    <a:t>Multistate Memory Array</a:t>
                  </a: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12" name="TextBox 148"/>
                <p:cNvSpPr txBox="1">
                  <a:spLocks noChangeArrowheads="1"/>
                </p:cNvSpPr>
                <p:nvPr/>
              </p:nvSpPr>
              <p:spPr bwMode="auto">
                <a:xfrm>
                  <a:off x="4015558" y="2107591"/>
                  <a:ext cx="1969124" cy="368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solidFill>
                        <a:schemeClr val="accent2"/>
                      </a:solidFill>
                      <a:latin typeface="+mj-lt"/>
                    </a:rPr>
                    <a:t>Proposed: </a:t>
                  </a:r>
                  <a:r>
                    <a:rPr lang="en-US" sz="1400" dirty="0">
                      <a:latin typeface="+mj-lt"/>
                    </a:rPr>
                    <a:t>Multi-bit/cell with novel graphene </a:t>
                  </a:r>
                  <a:r>
                    <a:rPr lang="en-US" sz="1400" dirty="0" smtClean="0">
                      <a:latin typeface="+mj-lt"/>
                    </a:rPr>
                    <a:t>structures</a:t>
                  </a:r>
                  <a:endParaRPr lang="en-US" sz="1400" dirty="0">
                    <a:latin typeface="+mj-lt"/>
                  </a:endParaRPr>
                </a:p>
              </p:txBody>
            </p:sp>
            <p:pic>
              <p:nvPicPr>
                <p:cNvPr id="13" name="Picture 149" descr="Mem array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t="54584" r="4085"/>
                <a:stretch>
                  <a:fillRect/>
                </a:stretch>
              </p:blipFill>
              <p:spPr bwMode="auto">
                <a:xfrm>
                  <a:off x="4243872" y="1157150"/>
                  <a:ext cx="967068" cy="8219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Right Arrow 13"/>
                <p:cNvSpPr/>
                <p:nvPr/>
              </p:nvSpPr>
              <p:spPr bwMode="auto">
                <a:xfrm>
                  <a:off x="3876719" y="1439968"/>
                  <a:ext cx="302064" cy="224837"/>
                </a:xfrm>
                <a:prstGeom prst="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defTabSz="914293" eaLnBrk="0" hangingPunct="0">
                    <a:defRPr/>
                  </a:pPr>
                  <a:endParaRPr lang="en-US" sz="24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4572288" y="3171825"/>
              <a:ext cx="3885912" cy="36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228573" indent="-228573" algn="ctr" defTabSz="0">
                <a:lnSpc>
                  <a:spcPct val="90000"/>
                </a:lnSpc>
                <a:buClr>
                  <a:srgbClr val="840C22"/>
                </a:buClr>
                <a:buSzPct val="100000"/>
                <a:defRPr/>
              </a:pPr>
              <a:r>
                <a:rPr lang="en-US" sz="2000" dirty="0" smtClean="0">
                  <a:solidFill>
                    <a:srgbClr val="6C0000"/>
                  </a:solidFill>
                  <a:latin typeface="+mj-lt"/>
                  <a:ea typeface="ＭＳ Ｐゴシック" pitchFamily="34" charset="-128"/>
                  <a:sym typeface="Verdana" pitchFamily="34" charset="0"/>
                </a:rPr>
                <a:t>Concept</a:t>
              </a:r>
              <a:endParaRPr lang="en-US" sz="2000" dirty="0">
                <a:solidFill>
                  <a:srgbClr val="6C0000"/>
                </a:solidFill>
                <a:latin typeface="+mj-lt"/>
                <a:ea typeface="ＭＳ Ｐゴシック" pitchFamily="34" charset="-128"/>
                <a:sym typeface="Verdana" pitchFamily="34" charset="0"/>
              </a:endParaRPr>
            </a:p>
          </p:txBody>
        </p:sp>
      </p:grp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714788" y="2834640"/>
            <a:ext cx="1394172" cy="4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228573" indent="-228573" defTabSz="0">
              <a:lnSpc>
                <a:spcPct val="90000"/>
              </a:lnSpc>
              <a:buClr>
                <a:srgbClr val="840C22"/>
              </a:buClr>
              <a:buSzPct val="100000"/>
              <a:defRPr/>
            </a:pPr>
            <a:r>
              <a:rPr lang="en-US" sz="1400" b="1" dirty="0" smtClean="0">
                <a:latin typeface="+mj-lt"/>
                <a:ea typeface="ＭＳ Ｐゴシック" pitchFamily="34" charset="-128"/>
                <a:sym typeface="Verdana" pitchFamily="34" charset="0"/>
              </a:rPr>
              <a:t>SRAM Cell Size</a:t>
            </a:r>
            <a:endParaRPr lang="en-US" sz="1400" b="1" dirty="0">
              <a:latin typeface="+mj-lt"/>
              <a:ea typeface="ＭＳ Ｐゴシック" pitchFamily="34" charset="-128"/>
              <a:sym typeface="Verdana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flipH="1">
            <a:off x="1524000" y="2895600"/>
            <a:ext cx="2286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029488" y="3429000"/>
            <a:ext cx="3885912" cy="1975444"/>
            <a:chOff x="5029488" y="3581400"/>
            <a:chExt cx="3885912" cy="1975444"/>
          </a:xfrm>
        </p:grpSpPr>
        <p:grpSp>
          <p:nvGrpSpPr>
            <p:cNvPr id="26" name="Group 25"/>
            <p:cNvGrpSpPr/>
            <p:nvPr/>
          </p:nvGrpSpPr>
          <p:grpSpPr>
            <a:xfrm>
              <a:off x="5029488" y="3581400"/>
              <a:ext cx="3885912" cy="1975444"/>
              <a:chOff x="5029488" y="3267480"/>
              <a:chExt cx="3885912" cy="1975444"/>
            </a:xfrm>
          </p:grpSpPr>
          <p:pic>
            <p:nvPicPr>
              <p:cNvPr id="17" name="Picture 16" descr="latch.png"/>
              <p:cNvPicPr>
                <a:picLocks noChangeAspect="1"/>
              </p:cNvPicPr>
              <p:nvPr/>
            </p:nvPicPr>
            <p:blipFill>
              <a:blip r:embed="rId2" cstate="print"/>
              <a:srcRect t="52674"/>
              <a:stretch>
                <a:fillRect/>
              </a:stretch>
            </p:blipFill>
            <p:spPr>
              <a:xfrm>
                <a:off x="5317590" y="3526560"/>
                <a:ext cx="3445698" cy="1716364"/>
              </a:xfrm>
              <a:prstGeom prst="rect">
                <a:avLst/>
              </a:prstGeom>
            </p:spPr>
          </p:pic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5029488" y="3267480"/>
                <a:ext cx="3885912" cy="313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228573" indent="-228573" algn="ctr" defTabSz="0">
                  <a:lnSpc>
                    <a:spcPct val="90000"/>
                  </a:lnSpc>
                  <a:buClr>
                    <a:srgbClr val="840C22"/>
                  </a:buClr>
                  <a:buSzPct val="100000"/>
                  <a:defRPr/>
                </a:pPr>
                <a:r>
                  <a:rPr lang="en-US" sz="1600" dirty="0" smtClean="0">
                    <a:solidFill>
                      <a:srgbClr val="6C0000"/>
                    </a:solidFill>
                    <a:latin typeface="+mj-lt"/>
                    <a:ea typeface="ＭＳ Ｐゴシック" pitchFamily="34" charset="-128"/>
                    <a:sym typeface="Verdana" pitchFamily="34" charset="0"/>
                  </a:rPr>
                  <a:t>DC Load Line Analysis</a:t>
                </a:r>
                <a:endParaRPr lang="en-US" sz="1600" dirty="0">
                  <a:solidFill>
                    <a:srgbClr val="6C0000"/>
                  </a:solidFill>
                  <a:latin typeface="+mj-lt"/>
                  <a:ea typeface="ＭＳ Ｐゴシック" pitchFamily="34" charset="-128"/>
                  <a:sym typeface="Verdana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825290" y="4173379"/>
              <a:ext cx="2632161" cy="1173471"/>
              <a:chOff x="5825290" y="4173379"/>
              <a:chExt cx="2632161" cy="1173471"/>
            </a:xfrm>
          </p:grpSpPr>
          <p:sp>
            <p:nvSpPr>
              <p:cNvPr id="32" name="TextBox 45"/>
              <p:cNvSpPr txBox="1">
                <a:spLocks noChangeArrowheads="1"/>
              </p:cNvSpPr>
              <p:nvPr/>
            </p:nvSpPr>
            <p:spPr bwMode="auto">
              <a:xfrm>
                <a:off x="5825290" y="4173379"/>
                <a:ext cx="11851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Unstable</a:t>
                </a:r>
              </a:p>
            </p:txBody>
          </p:sp>
          <p:cxnSp>
            <p:nvCxnSpPr>
              <p:cNvPr id="33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6296025" y="4376738"/>
                <a:ext cx="54143" cy="32314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4" name="TextBox 49"/>
              <p:cNvSpPr txBox="1">
                <a:spLocks noChangeArrowheads="1"/>
              </p:cNvSpPr>
              <p:nvPr/>
            </p:nvSpPr>
            <p:spPr bwMode="auto">
              <a:xfrm>
                <a:off x="7272341" y="5100629"/>
                <a:ext cx="11851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007A37"/>
                    </a:solidFill>
                    <a:latin typeface="Times New Roman" pitchFamily="18" charset="0"/>
                    <a:cs typeface="Times New Roman" pitchFamily="18" charset="0"/>
                  </a:rPr>
                  <a:t>Stable</a:t>
                </a:r>
              </a:p>
            </p:txBody>
          </p:sp>
          <p:cxnSp>
            <p:nvCxnSpPr>
              <p:cNvPr id="35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7696200" y="4924430"/>
                <a:ext cx="46088" cy="2713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pic>
        <p:nvPicPr>
          <p:cNvPr id="8" name="Picture 2" descr="C:\Users\Tritone\Downloads\ucr_logo_cmyk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49680"/>
            <a:ext cx="1295400" cy="2772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533400"/>
          </a:xfrm>
        </p:spPr>
        <p:txBody>
          <a:bodyPr/>
          <a:lstStyle/>
          <a:p>
            <a:r>
              <a:rPr lang="en-US" sz="2000" dirty="0" smtClean="0"/>
              <a:t>Bi-Layer Graphene Nanoribbon Crossbar Device (</a:t>
            </a:r>
            <a:r>
              <a:rPr lang="en-US" sz="2000" dirty="0" err="1" smtClean="0"/>
              <a:t>xGNR</a:t>
            </a:r>
            <a:r>
              <a:rPr lang="en-US" sz="2400" dirty="0" smtClean="0"/>
              <a:t>) </a:t>
            </a:r>
            <a:r>
              <a:rPr lang="en-US" sz="2000" dirty="0" smtClean="0"/>
              <a:t>&amp; Application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28508" y="1535668"/>
            <a:ext cx="4267292" cy="2974776"/>
            <a:chOff x="228508" y="1535668"/>
            <a:chExt cx="4267292" cy="2974776"/>
          </a:xfrm>
        </p:grpSpPr>
        <p:grpSp>
          <p:nvGrpSpPr>
            <p:cNvPr id="23" name="Group 22"/>
            <p:cNvGrpSpPr/>
            <p:nvPr/>
          </p:nvGrpSpPr>
          <p:grpSpPr>
            <a:xfrm>
              <a:off x="228508" y="1535668"/>
              <a:ext cx="2598064" cy="2760107"/>
              <a:chOff x="228508" y="1535668"/>
              <a:chExt cx="2598064" cy="2760107"/>
            </a:xfrm>
          </p:grpSpPr>
          <p:pic>
            <p:nvPicPr>
              <p:cNvPr id="4" name="Content Placeholder 6" descr="GRT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228600" y="1781175"/>
                <a:ext cx="2597972" cy="2514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447800" y="1535668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8508" y="3352800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28600" y="4171890"/>
              <a:ext cx="426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>
                  <a:latin typeface="+mj-lt"/>
                </a:rPr>
                <a:t>Graphene</a:t>
              </a:r>
              <a:r>
                <a:rPr lang="en-US" sz="800" b="1" dirty="0" smtClean="0">
                  <a:latin typeface="+mj-lt"/>
                </a:rPr>
                <a:t> </a:t>
              </a:r>
              <a:r>
                <a:rPr lang="en-US" sz="800" b="1" dirty="0" err="1" smtClean="0">
                  <a:latin typeface="+mj-lt"/>
                </a:rPr>
                <a:t>Nanoribbon</a:t>
              </a:r>
              <a:r>
                <a:rPr lang="en-US" sz="800" b="1" dirty="0" smtClean="0">
                  <a:latin typeface="+mj-lt"/>
                </a:rPr>
                <a:t> Crossbar Resonant Tunneling Diode </a:t>
              </a:r>
              <a:r>
                <a:rPr lang="en-US" sz="800" dirty="0" smtClean="0">
                  <a:latin typeface="+mj-lt"/>
                </a:rPr>
                <a:t>- </a:t>
              </a:r>
              <a:r>
                <a:rPr lang="en-US" sz="800" i="1" dirty="0" smtClean="0">
                  <a:latin typeface="+mj-lt"/>
                </a:rPr>
                <a:t>K. M. M. </a:t>
              </a:r>
              <a:r>
                <a:rPr lang="en-US" sz="800" i="1" dirty="0" err="1" smtClean="0">
                  <a:latin typeface="+mj-lt"/>
                </a:rPr>
                <a:t>Habib</a:t>
              </a:r>
              <a:r>
                <a:rPr lang="en-US" sz="800" i="1" dirty="0" smtClean="0">
                  <a:latin typeface="+mj-lt"/>
                </a:rPr>
                <a:t> and R. K. Lake</a:t>
              </a:r>
              <a:r>
                <a:rPr lang="en-US" sz="800" dirty="0" smtClean="0">
                  <a:latin typeface="+mj-lt"/>
                </a:rPr>
                <a:t>, University of California Riverside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410200"/>
            <a:ext cx="8534400" cy="990600"/>
          </a:xfrm>
        </p:spPr>
        <p:txBody>
          <a:bodyPr/>
          <a:lstStyle/>
          <a:p>
            <a:r>
              <a:rPr lang="en-US" sz="1400" dirty="0" err="1" smtClean="0">
                <a:latin typeface="+mj-lt"/>
              </a:rPr>
              <a:t>xGNRs</a:t>
            </a:r>
            <a:r>
              <a:rPr lang="en-US" sz="1400" dirty="0" smtClean="0">
                <a:latin typeface="+mj-lt"/>
              </a:rPr>
              <a:t> in series form a latch with </a:t>
            </a:r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multiple stable states (A, B &amp; C)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Ternary data represented by state node (SN) voltage: A—Logic 0, B—Logic 1, &amp; C—Logic 2</a:t>
            </a:r>
            <a:endParaRPr lang="en-US" sz="1400" dirty="0">
              <a:latin typeface="+mj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6200" y="4648200"/>
            <a:ext cx="5334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pitchFamily="2" charset="2"/>
              <a:buChar char="§"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Armchair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Graphene Nano-Ribbons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arranged in a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crossbar geometry 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xGNR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lang="en-US" sz="1400" kern="0" dirty="0" smtClean="0">
                <a:latin typeface="+mj-lt"/>
              </a:rPr>
              <a:t> exhibit Negative Differential Resistance (NDR)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57400" y="1257300"/>
            <a:ext cx="2667000" cy="1485900"/>
            <a:chOff x="2057400" y="1257300"/>
            <a:chExt cx="2667000" cy="1485900"/>
          </a:xfrm>
        </p:grpSpPr>
        <p:pic>
          <p:nvPicPr>
            <p:cNvPr id="7" name="Picture 6" descr="Stanford_xGNR_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8835" y="1630340"/>
              <a:ext cx="2295565" cy="1112860"/>
            </a:xfrm>
            <a:prstGeom prst="rect">
              <a:avLst/>
            </a:prstGeom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590800" y="1257300"/>
              <a:ext cx="2057400" cy="31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228573" indent="-228573" algn="ctr" defTabSz="0">
                <a:lnSpc>
                  <a:spcPct val="90000"/>
                </a:lnSpc>
                <a:buClr>
                  <a:srgbClr val="840C22"/>
                </a:buClr>
                <a:buSzPct val="100000"/>
                <a:defRPr/>
              </a:pPr>
              <a:r>
                <a:rPr lang="en-US" sz="1600" dirty="0" smtClean="0">
                  <a:solidFill>
                    <a:srgbClr val="6C0000"/>
                  </a:solidFill>
                  <a:latin typeface="+mj-lt"/>
                  <a:ea typeface="ＭＳ Ｐゴシック" pitchFamily="34" charset="-128"/>
                  <a:sym typeface="Verdana" pitchFamily="34" charset="0"/>
                </a:rPr>
                <a:t>DC Characteristics</a:t>
              </a:r>
              <a:endParaRPr lang="en-US" sz="1600" dirty="0">
                <a:solidFill>
                  <a:srgbClr val="6C0000"/>
                </a:solidFill>
                <a:latin typeface="+mj-lt"/>
                <a:ea typeface="ＭＳ Ｐゴシック" pitchFamily="34" charset="-128"/>
                <a:sym typeface="Verdana" pitchFamily="34" charset="0"/>
              </a:endParaRPr>
            </a:p>
          </p:txBody>
        </p:sp>
        <p:pic>
          <p:nvPicPr>
            <p:cNvPr id="20" name="Picture 19" descr="xGNR ckt cymbol.png"/>
            <p:cNvPicPr>
              <a:picLocks noChangeAspect="1"/>
            </p:cNvPicPr>
            <p:nvPr/>
          </p:nvPicPr>
          <p:blipFill>
            <a:blip r:embed="rId6" cstate="print"/>
            <a:srcRect l="77554" t="16249" r="11721" b="14264"/>
            <a:stretch>
              <a:fillRect/>
            </a:stretch>
          </p:blipFill>
          <p:spPr>
            <a:xfrm>
              <a:off x="2057400" y="1474349"/>
              <a:ext cx="381000" cy="1268851"/>
            </a:xfrm>
            <a:prstGeom prst="rect">
              <a:avLst/>
            </a:prstGeom>
          </p:spPr>
        </p:pic>
      </p:grpSp>
      <p:pic>
        <p:nvPicPr>
          <p:cNvPr id="31" name="Picture 30" descr="wordmark1 blk-maro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1500" y="1257300"/>
            <a:ext cx="876300" cy="35052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331241" y="1286280"/>
            <a:ext cx="3124200" cy="1949252"/>
            <a:chOff x="5331241" y="1133880"/>
            <a:chExt cx="3124200" cy="1949252"/>
          </a:xfrm>
        </p:grpSpPr>
        <p:grpSp>
          <p:nvGrpSpPr>
            <p:cNvPr id="28" name="Group 27"/>
            <p:cNvGrpSpPr/>
            <p:nvPr/>
          </p:nvGrpSpPr>
          <p:grpSpPr>
            <a:xfrm>
              <a:off x="5331241" y="1133880"/>
              <a:ext cx="3124200" cy="1855839"/>
              <a:chOff x="5331241" y="1133880"/>
              <a:chExt cx="3124200" cy="185583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331241" y="1133880"/>
                <a:ext cx="3124200" cy="1855839"/>
                <a:chOff x="5331241" y="1133880"/>
                <a:chExt cx="3124200" cy="1855839"/>
              </a:xfrm>
            </p:grpSpPr>
            <p:grpSp>
              <p:nvGrpSpPr>
                <p:cNvPr id="10" name="Group 9"/>
                <p:cNvGrpSpPr>
                  <a:grpSpLocks noChangeAspect="1"/>
                </p:cNvGrpSpPr>
                <p:nvPr/>
              </p:nvGrpSpPr>
              <p:grpSpPr>
                <a:xfrm>
                  <a:off x="5383056" y="1571625"/>
                  <a:ext cx="2615185" cy="268224"/>
                  <a:chOff x="381000" y="1828800"/>
                  <a:chExt cx="2971800" cy="304800"/>
                </a:xfrm>
              </p:grpSpPr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381000" y="1828800"/>
                    <a:ext cx="2286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eneva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 bwMode="auto">
                  <a:xfrm>
                    <a:off x="3124200" y="1828800"/>
                    <a:ext cx="2286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eneva"/>
                    </a:endParaRPr>
                  </a:p>
                </p:txBody>
              </p:sp>
            </p:grpSp>
            <p:pic>
              <p:nvPicPr>
                <p:cNvPr id="14" name="Picture 13" descr="latch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 l="73509" t="9047" r="6443" b="54444"/>
                <a:stretch>
                  <a:fillRect/>
                </a:stretch>
              </p:blipFill>
              <p:spPr>
                <a:xfrm>
                  <a:off x="7626892" y="1694319"/>
                  <a:ext cx="675861" cy="1295400"/>
                </a:xfrm>
                <a:prstGeom prst="rect">
                  <a:avLst/>
                </a:prstGeom>
              </p:spPr>
            </p:pic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5331241" y="1133880"/>
                  <a:ext cx="3124200" cy="313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29" tIns="45714" rIns="91429" bIns="45714">
                  <a:spAutoFit/>
                </a:bodyPr>
                <a:lstStyle/>
                <a:p>
                  <a:pPr marL="228573" indent="-228573" algn="ctr" defTabSz="0">
                    <a:lnSpc>
                      <a:spcPct val="90000"/>
                    </a:lnSpc>
                    <a:buClr>
                      <a:srgbClr val="840C22"/>
                    </a:buClr>
                    <a:buSzPct val="100000"/>
                    <a:defRPr/>
                  </a:pPr>
                  <a:r>
                    <a:rPr lang="en-US" sz="1600" dirty="0" smtClean="0">
                      <a:solidFill>
                        <a:srgbClr val="6C0000"/>
                      </a:solidFill>
                      <a:latin typeface="+mj-lt"/>
                      <a:ea typeface="ＭＳ Ｐゴシック" pitchFamily="34" charset="-128"/>
                      <a:sym typeface="Verdana" pitchFamily="34" charset="0"/>
                    </a:rPr>
                    <a:t>Latch Configuration</a:t>
                  </a:r>
                  <a:endParaRPr lang="en-US" sz="1600" dirty="0">
                    <a:solidFill>
                      <a:srgbClr val="6C0000"/>
                    </a:solidFill>
                    <a:latin typeface="+mj-lt"/>
                    <a:ea typeface="ＭＳ Ｐゴシック" pitchFamily="34" charset="-128"/>
                    <a:sym typeface="Verdana" pitchFamily="34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7620000" y="1417320"/>
                <a:ext cx="45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>
                    <a:latin typeface="Times New Roman" pitchFamily="18" charset="0"/>
                    <a:cs typeface="Times New Roman" pitchFamily="18" charset="0"/>
                  </a:rPr>
                  <a:t>Vdd</a:t>
                </a:r>
                <a:endParaRPr lang="en-US" sz="11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" name="Picture 42" descr="latch.png"/>
            <p:cNvPicPr>
              <a:picLocks noChangeAspect="1"/>
            </p:cNvPicPr>
            <p:nvPr/>
          </p:nvPicPr>
          <p:blipFill>
            <a:blip r:embed="rId9" cstate="print"/>
            <a:srcRect r="30299"/>
            <a:stretch>
              <a:fillRect/>
            </a:stretch>
          </p:blipFill>
          <p:spPr bwMode="auto">
            <a:xfrm>
              <a:off x="5362575" y="1447800"/>
              <a:ext cx="2105025" cy="1635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3"/>
            <p:cNvSpPr txBox="1">
              <a:spLocks noChangeArrowheads="1"/>
            </p:cNvSpPr>
            <p:nvPr/>
          </p:nvSpPr>
          <p:spPr bwMode="auto">
            <a:xfrm>
              <a:off x="6226940" y="1993789"/>
              <a:ext cx="486280" cy="31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r>
                <a:rPr lang="en-US" sz="1400" b="1" dirty="0"/>
                <a:t>SN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Graphene</a:t>
            </a:r>
            <a:r>
              <a:rPr lang="en-US" sz="2400" dirty="0" smtClean="0"/>
              <a:t> </a:t>
            </a:r>
            <a:r>
              <a:rPr lang="en-US" sz="2400" dirty="0" err="1" smtClean="0"/>
              <a:t>Nanoribbon</a:t>
            </a:r>
            <a:r>
              <a:rPr lang="en-US" sz="2400" dirty="0" smtClean="0"/>
              <a:t> Tunneling RAM (GNTRAM)</a:t>
            </a:r>
            <a:endParaRPr lang="en-US" sz="2400" dirty="0"/>
          </a:p>
        </p:txBody>
      </p:sp>
      <p:pic>
        <p:nvPicPr>
          <p:cNvPr id="7" name="Picture 6" descr="ppt_ckt.png"/>
          <p:cNvPicPr>
            <a:picLocks noChangeAspect="1"/>
          </p:cNvPicPr>
          <p:nvPr/>
        </p:nvPicPr>
        <p:blipFill>
          <a:blip r:embed="rId2" cstate="print"/>
          <a:srcRect t="11380" r="91667" b="34552"/>
          <a:stretch>
            <a:fillRect/>
          </a:stretch>
        </p:blipFill>
        <p:spPr>
          <a:xfrm>
            <a:off x="228600" y="1882140"/>
            <a:ext cx="990600" cy="2080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4140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6C0000"/>
                </a:solidFill>
                <a:latin typeface="+mj-lt"/>
              </a:rPr>
              <a:t>xGNR</a:t>
            </a:r>
            <a:r>
              <a:rPr lang="en-US" sz="1600" dirty="0" smtClean="0">
                <a:solidFill>
                  <a:srgbClr val="6C0000"/>
                </a:solidFill>
                <a:latin typeface="+mj-lt"/>
              </a:rPr>
              <a:t> Latch</a:t>
            </a:r>
            <a:endParaRPr lang="en-US" sz="1600" dirty="0">
              <a:solidFill>
                <a:srgbClr val="6C0000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200" y="1414046"/>
            <a:ext cx="4038600" cy="2502634"/>
            <a:chOff x="1219200" y="1414046"/>
            <a:chExt cx="4038600" cy="2502634"/>
          </a:xfrm>
        </p:grpSpPr>
        <p:pic>
          <p:nvPicPr>
            <p:cNvPr id="8" name="Picture 7" descr="ppt_ckt.png"/>
            <p:cNvPicPr>
              <a:picLocks noChangeAspect="1"/>
            </p:cNvPicPr>
            <p:nvPr/>
          </p:nvPicPr>
          <p:blipFill>
            <a:blip r:embed="rId2" cstate="print"/>
            <a:srcRect l="20000" t="18023" r="46667" b="25334"/>
            <a:stretch>
              <a:fillRect/>
            </a:stretch>
          </p:blipFill>
          <p:spPr>
            <a:xfrm>
              <a:off x="1600200" y="1905000"/>
              <a:ext cx="3657600" cy="20116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133600" y="1414046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6C0000"/>
                  </a:solidFill>
                  <a:latin typeface="+mj-lt"/>
                </a:rPr>
                <a:t>Memory Circuit</a:t>
              </a:r>
              <a:endParaRPr lang="en-US" sz="1600" dirty="0">
                <a:solidFill>
                  <a:srgbClr val="6C0000"/>
                </a:solidFill>
                <a:latin typeface="+mj-lt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219200" y="2133600"/>
              <a:ext cx="457200" cy="2286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0" y="1414046"/>
            <a:ext cx="3611237" cy="3508279"/>
            <a:chOff x="5334000" y="1414046"/>
            <a:chExt cx="3611237" cy="3508279"/>
          </a:xfrm>
        </p:grpSpPr>
        <p:pic>
          <p:nvPicPr>
            <p:cNvPr id="9" name="Picture 8" descr="ppt_ckt.png"/>
            <p:cNvPicPr>
              <a:picLocks noChangeAspect="1"/>
            </p:cNvPicPr>
            <p:nvPr/>
          </p:nvPicPr>
          <p:blipFill>
            <a:blip r:embed="rId3" cstate="print"/>
            <a:srcRect l="65833"/>
            <a:stretch>
              <a:fillRect/>
            </a:stretch>
          </p:blipFill>
          <p:spPr>
            <a:xfrm>
              <a:off x="5486400" y="1645725"/>
              <a:ext cx="3458837" cy="3276600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5334000" y="2133600"/>
              <a:ext cx="457200" cy="2286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1414046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6C0000"/>
                  </a:solidFill>
                  <a:latin typeface="+mj-lt"/>
                </a:rPr>
                <a:t>Proposed Memory Cell</a:t>
              </a:r>
              <a:endParaRPr lang="en-US" sz="1600" dirty="0">
                <a:solidFill>
                  <a:srgbClr val="6C0000"/>
                </a:solidFill>
                <a:latin typeface="+mj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07675"/>
            <a:ext cx="8382000" cy="1524000"/>
          </a:xfrm>
        </p:spPr>
        <p:txBody>
          <a:bodyPr/>
          <a:lstStyle/>
          <a:p>
            <a:r>
              <a:rPr lang="en-US" sz="1800" dirty="0" err="1" smtClean="0">
                <a:latin typeface="+mj-lt"/>
              </a:rPr>
              <a:t>xGNR</a:t>
            </a:r>
            <a:r>
              <a:rPr lang="en-US" sz="1800" dirty="0" smtClean="0">
                <a:latin typeface="+mj-lt"/>
              </a:rPr>
              <a:t> latch forms the memory core of a RAM cell</a:t>
            </a:r>
          </a:p>
          <a:p>
            <a:r>
              <a:rPr lang="en-US" sz="1800" dirty="0" smtClean="0">
                <a:latin typeface="+mj-lt"/>
              </a:rPr>
              <a:t>Memory cell selection, read and write operations performed using </a:t>
            </a:r>
            <a:r>
              <a:rPr lang="en-US" sz="1800" dirty="0" smtClean="0">
                <a:solidFill>
                  <a:schemeClr val="accent2"/>
                </a:solidFill>
                <a:latin typeface="+mj-lt"/>
              </a:rPr>
              <a:t>access transistors</a:t>
            </a:r>
          </a:p>
          <a:p>
            <a:r>
              <a:rPr lang="en-US" sz="1800" dirty="0" err="1" smtClean="0">
                <a:latin typeface="+mj-lt"/>
              </a:rPr>
              <a:t>Schottky</a:t>
            </a:r>
            <a:r>
              <a:rPr lang="en-US" sz="1800" dirty="0" smtClean="0">
                <a:latin typeface="+mj-lt"/>
              </a:rPr>
              <a:t> diode and Sleep FET </a:t>
            </a:r>
            <a:r>
              <a:rPr lang="en-US" sz="1800" dirty="0" smtClean="0">
                <a:solidFill>
                  <a:schemeClr val="accent2"/>
                </a:solidFill>
                <a:latin typeface="+mj-lt"/>
              </a:rPr>
              <a:t>mitigate stand-by power consumption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3448050" y="3665220"/>
            <a:ext cx="2362199" cy="2362200"/>
            <a:chOff x="3448050" y="3657600"/>
            <a:chExt cx="2362199" cy="2362200"/>
          </a:xfrm>
        </p:grpSpPr>
        <p:grpSp>
          <p:nvGrpSpPr>
            <p:cNvPr id="9" name="Group 8"/>
            <p:cNvGrpSpPr/>
            <p:nvPr/>
          </p:nvGrpSpPr>
          <p:grpSpPr>
            <a:xfrm>
              <a:off x="3448050" y="3657600"/>
              <a:ext cx="2362199" cy="2362200"/>
              <a:chOff x="6096000" y="3810000"/>
              <a:chExt cx="2200681" cy="2209800"/>
            </a:xfrm>
          </p:grpSpPr>
          <p:pic>
            <p:nvPicPr>
              <p:cNvPr id="17" name="Picture 16" descr="Ternary GNTRAM Circui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6000" y="3810000"/>
                <a:ext cx="1866161" cy="22098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610881" y="4724400"/>
                <a:ext cx="685800" cy="230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+mj-lt"/>
                  </a:rPr>
                  <a:t>Output</a:t>
                </a:r>
                <a:endParaRPr lang="en-US" sz="1000" dirty="0">
                  <a:latin typeface="+mj-lt"/>
                </a:endParaRPr>
              </a:p>
            </p:txBody>
          </p:sp>
        </p:grpSp>
        <p:sp>
          <p:nvSpPr>
            <p:cNvPr id="83" name="Bent Arrow 82"/>
            <p:cNvSpPr/>
            <p:nvPr/>
          </p:nvSpPr>
          <p:spPr bwMode="auto">
            <a:xfrm rot="5400000" flipV="1">
              <a:off x="4895850" y="4552950"/>
              <a:ext cx="342900" cy="228600"/>
            </a:xfrm>
            <a:prstGeom prst="ben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Ternary GNTRAM Operation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3657600" cy="4343400"/>
          </a:xfrm>
        </p:spPr>
        <p:txBody>
          <a:bodyPr>
            <a:noAutofit/>
          </a:bodyPr>
          <a:lstStyle/>
          <a:p>
            <a:pPr marL="174625" indent="-174625"/>
            <a:r>
              <a:rPr lang="en-US" sz="1600" u="sng" dirty="0" smtClean="0">
                <a:latin typeface="+mj-lt"/>
              </a:rPr>
              <a:t>Write Operation:</a:t>
            </a:r>
          </a:p>
          <a:p>
            <a:pPr marL="342900" lvl="1" indent="-168275">
              <a:buFont typeface="Wingdings" pitchFamily="2" charset="2"/>
              <a:buChar char="Ø"/>
            </a:pPr>
            <a:r>
              <a:rPr lang="en-US" sz="1400" dirty="0" smtClean="0">
                <a:latin typeface="+mj-lt"/>
              </a:rPr>
              <a:t>Ternary data represented by state node (SN) voltage</a:t>
            </a:r>
          </a:p>
          <a:p>
            <a:pPr marL="342900" lvl="1" indent="-168275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Georgia"/>
                <a:ea typeface="+mn-ea"/>
                <a:cs typeface="+mn-cs"/>
              </a:rPr>
              <a:t>Apply </a:t>
            </a:r>
            <a:r>
              <a:rPr lang="en-US" sz="1400" dirty="0" smtClean="0">
                <a:latin typeface="+mj-lt"/>
              </a:rPr>
              <a:t>input voltage on ‘Data Line’ &amp; assert ‘Write’ signal</a:t>
            </a:r>
          </a:p>
          <a:p>
            <a:pPr marL="342900" lvl="1" indent="-168275">
              <a:buFont typeface="Wingdings" pitchFamily="2" charset="2"/>
              <a:buChar char="Ø"/>
            </a:pPr>
            <a:r>
              <a:rPr lang="en-US" sz="1400" dirty="0" smtClean="0">
                <a:latin typeface="+mj-lt"/>
              </a:rPr>
              <a:t>Charge/discharge state node to required voltage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US" sz="1400" dirty="0" smtClean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US" sz="1400" dirty="0" smtClean="0">
              <a:latin typeface="+mj-lt"/>
            </a:endParaRPr>
          </a:p>
          <a:p>
            <a:pPr marL="174625" indent="-174625"/>
            <a:r>
              <a:rPr lang="en-US" sz="1600" u="sng" dirty="0" smtClean="0">
                <a:latin typeface="+mj-lt"/>
              </a:rPr>
              <a:t>Read Operation:</a:t>
            </a:r>
          </a:p>
          <a:p>
            <a:pPr marL="342900" lvl="1" indent="-168275">
              <a:buFont typeface="Wingdings" pitchFamily="2" charset="2"/>
              <a:buChar char="Ø"/>
            </a:pPr>
            <a:r>
              <a:rPr lang="en-US" sz="1400" dirty="0" smtClean="0">
                <a:latin typeface="+mj-lt"/>
              </a:rPr>
              <a:t>Pre-charge ‘Data Line’ &amp; apply ‘Read’ pulse</a:t>
            </a:r>
          </a:p>
          <a:p>
            <a:pPr marL="342900" lvl="1" indent="-168275">
              <a:buFont typeface="Wingdings" pitchFamily="2" charset="2"/>
              <a:buChar char="Ø"/>
            </a:pPr>
            <a:r>
              <a:rPr lang="en-US" sz="1400" dirty="0" smtClean="0">
                <a:latin typeface="+mj-lt"/>
              </a:rPr>
              <a:t>Output is pulled down based on stored logic state</a:t>
            </a:r>
          </a:p>
          <a:p>
            <a:pPr marL="342900" lvl="1" indent="-168275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Non-destructive read</a:t>
            </a:r>
          </a:p>
          <a:p>
            <a:pPr>
              <a:buNone/>
            </a:pPr>
            <a:endParaRPr lang="en-US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0" name="Picture 9" descr="Write logic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6204" y="1476375"/>
            <a:ext cx="2811596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0" y="1238250"/>
            <a:ext cx="1283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Write Operation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22249" y="2573179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33260" y="1658779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State Node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6900859" y="2057400"/>
            <a:ext cx="52391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7877178" y="1933575"/>
            <a:ext cx="52385" cy="8096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810000" y="1355464"/>
            <a:ext cx="2263140" cy="2302136"/>
            <a:chOff x="3810000" y="1355464"/>
            <a:chExt cx="2263140" cy="2302136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0" y="1355464"/>
              <a:ext cx="2263140" cy="2302136"/>
              <a:chOff x="5356860" y="1355464"/>
              <a:chExt cx="2263140" cy="23021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91200" y="1355464"/>
                <a:ext cx="1828800" cy="230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356860" y="180969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+mj-lt"/>
                  </a:rPr>
                  <a:t>Input</a:t>
                </a:r>
              </a:p>
              <a:p>
                <a:r>
                  <a:rPr lang="en-US" sz="1000" dirty="0" smtClean="0">
                    <a:latin typeface="+mj-lt"/>
                  </a:rPr>
                  <a:t>Voltage</a:t>
                </a:r>
                <a:endParaRPr lang="en-US" sz="1000" dirty="0">
                  <a:latin typeface="+mj-lt"/>
                </a:endParaRPr>
              </a:p>
            </p:txBody>
          </p:sp>
        </p:grpSp>
        <p:sp>
          <p:nvSpPr>
            <p:cNvPr id="82" name="Bent Arrow 81"/>
            <p:cNvSpPr/>
            <p:nvPr/>
          </p:nvSpPr>
          <p:spPr bwMode="auto">
            <a:xfrm flipV="1">
              <a:off x="4472940" y="2133600"/>
              <a:ext cx="228600" cy="304800"/>
            </a:xfrm>
            <a:prstGeom prst="ben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791200" y="3676650"/>
            <a:ext cx="3352800" cy="2419350"/>
            <a:chOff x="5791200" y="3676650"/>
            <a:chExt cx="3352800" cy="2419350"/>
          </a:xfrm>
        </p:grpSpPr>
        <p:sp>
          <p:nvSpPr>
            <p:cNvPr id="14" name="TextBox 13"/>
            <p:cNvSpPr txBox="1"/>
            <p:nvPr/>
          </p:nvSpPr>
          <p:spPr>
            <a:xfrm>
              <a:off x="6870228" y="3676650"/>
              <a:ext cx="1241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Read Operation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791200" y="3863340"/>
              <a:ext cx="3352800" cy="2232660"/>
              <a:chOff x="5791200" y="3863340"/>
              <a:chExt cx="3352800" cy="223266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172200" y="3863340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SN: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Logic 2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839075" y="3863340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SN: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Logic 1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7" name="Picture 66" descr="read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791200" y="4131945"/>
                <a:ext cx="1447800" cy="1417320"/>
              </a:xfrm>
              <a:prstGeom prst="rect">
                <a:avLst/>
              </a:prstGeom>
            </p:spPr>
          </p:pic>
          <p:pic>
            <p:nvPicPr>
              <p:cNvPr id="69" name="Picture 68" descr="read_l1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22598" y="4131945"/>
                <a:ext cx="1621402" cy="1383678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7716690" y="5809476"/>
                <a:ext cx="5020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Read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445658" y="5819001"/>
                <a:ext cx="7457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Data Out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 bwMode="auto">
              <a:xfrm>
                <a:off x="6086010" y="5952351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D4682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7391400" y="5952351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6734473" y="5501640"/>
                <a:ext cx="17161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Simulation Time (s)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sz="2600" dirty="0" smtClean="0"/>
              <a:t>Proposed Physical Implementation – Integration with CMOS</a:t>
            </a:r>
            <a:endParaRPr lang="en-US" sz="2600" dirty="0"/>
          </a:p>
        </p:txBody>
      </p:sp>
      <p:pic>
        <p:nvPicPr>
          <p:cNvPr id="10" name="Picture 9" descr="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96" y="1305673"/>
            <a:ext cx="4903604" cy="2895600"/>
          </a:xfrm>
          <a:prstGeom prst="rect">
            <a:avLst/>
          </a:prstGeom>
        </p:spPr>
      </p:pic>
      <p:pic>
        <p:nvPicPr>
          <p:cNvPr id="11" name="Picture 10" descr="layout_inpaper.png"/>
          <p:cNvPicPr>
            <a:picLocks noChangeAspect="1"/>
          </p:cNvPicPr>
          <p:nvPr/>
        </p:nvPicPr>
        <p:blipFill>
          <a:blip r:embed="rId3" cstate="print"/>
          <a:srcRect l="25833" t="78178" r="18333"/>
          <a:stretch>
            <a:fillRect/>
          </a:stretch>
        </p:blipFill>
        <p:spPr>
          <a:xfrm>
            <a:off x="4876800" y="3591673"/>
            <a:ext cx="4267200" cy="739852"/>
          </a:xfrm>
          <a:prstGeom prst="rect">
            <a:avLst/>
          </a:prstGeom>
        </p:spPr>
      </p:pic>
      <p:pic>
        <p:nvPicPr>
          <p:cNvPr id="12" name="Picture 11" descr="layout_inpaper.png"/>
          <p:cNvPicPr>
            <a:picLocks noChangeAspect="1"/>
          </p:cNvPicPr>
          <p:nvPr/>
        </p:nvPicPr>
        <p:blipFill>
          <a:blip r:embed="rId4" cstate="print"/>
          <a:srcRect l="22500" t="7514" r="54167" b="28616"/>
          <a:stretch>
            <a:fillRect/>
          </a:stretch>
        </p:blipFill>
        <p:spPr>
          <a:xfrm>
            <a:off x="5715000" y="1307648"/>
            <a:ext cx="1981200" cy="240574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4214750"/>
            <a:ext cx="8534400" cy="1524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CC"/>
                </a:solidFill>
                <a:latin typeface="+mj-lt"/>
              </a:rPr>
              <a:t>Heterogeneous integration </a:t>
            </a:r>
            <a:r>
              <a:rPr lang="en-US" sz="1800" dirty="0" smtClean="0">
                <a:latin typeface="+mj-lt"/>
              </a:rPr>
              <a:t>between CMOS and Graphene for validation and benchmarking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  <a:latin typeface="Georgia"/>
              </a:rPr>
              <a:t>MOS transistors and metal layers for access and routing</a:t>
            </a:r>
          </a:p>
          <a:p>
            <a:r>
              <a:rPr lang="en-US" sz="1800" dirty="0" err="1" smtClean="0">
                <a:solidFill>
                  <a:srgbClr val="0000CC"/>
                </a:solidFill>
                <a:latin typeface="+mj-lt"/>
              </a:rPr>
              <a:t>Schottky</a:t>
            </a:r>
            <a:r>
              <a:rPr lang="en-US" sz="18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00CC"/>
                </a:solidFill>
                <a:latin typeface="+mj-lt"/>
              </a:rPr>
              <a:t>contact</a:t>
            </a:r>
            <a:r>
              <a:rPr lang="en-US" sz="1800" baseline="30000" dirty="0" smtClean="0">
                <a:solidFill>
                  <a:srgbClr val="0000CC"/>
                </a:solidFill>
                <a:latin typeface="+mj-lt"/>
              </a:rPr>
              <a:t>*</a:t>
            </a:r>
            <a:r>
              <a:rPr lang="en-US" sz="18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enabled by interaction between semiconducting GNR and 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3667873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Si MOSFETs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810000" y="3797413"/>
            <a:ext cx="2286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28600" y="5786146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j-lt"/>
              </a:rPr>
              <a:t>*</a:t>
            </a:r>
            <a:r>
              <a:rPr lang="en-US" sz="800" dirty="0" smtClean="0">
                <a:latin typeface="+mj-lt"/>
              </a:rPr>
              <a:t>X. Guan</a:t>
            </a:r>
            <a:r>
              <a:rPr lang="en-US" sz="800" dirty="0" smtClean="0">
                <a:latin typeface="+mj-lt"/>
              </a:rPr>
              <a:t>; </a:t>
            </a:r>
            <a:r>
              <a:rPr lang="en-US" sz="800" dirty="0" smtClean="0">
                <a:latin typeface="+mj-lt"/>
              </a:rPr>
              <a:t>et al.; </a:t>
            </a:r>
            <a:r>
              <a:rPr lang="en-US" sz="800" dirty="0" smtClean="0">
                <a:latin typeface="+mj-lt"/>
              </a:rPr>
              <a:t>, "</a:t>
            </a:r>
            <a:r>
              <a:rPr lang="en-US" sz="800" b="1" dirty="0" smtClean="0">
                <a:latin typeface="+mj-lt"/>
              </a:rPr>
              <a:t>Modeling of </a:t>
            </a:r>
            <a:r>
              <a:rPr lang="en-US" sz="800" b="1" dirty="0" err="1" smtClean="0">
                <a:latin typeface="+mj-lt"/>
              </a:rPr>
              <a:t>schottky</a:t>
            </a:r>
            <a:r>
              <a:rPr lang="en-US" sz="800" b="1" dirty="0" smtClean="0">
                <a:latin typeface="+mj-lt"/>
              </a:rPr>
              <a:t> and </a:t>
            </a:r>
            <a:r>
              <a:rPr lang="en-US" sz="800" b="1" dirty="0" err="1" smtClean="0">
                <a:latin typeface="+mj-lt"/>
              </a:rPr>
              <a:t>ohmic</a:t>
            </a:r>
            <a:r>
              <a:rPr lang="en-US" sz="800" b="1" dirty="0" smtClean="0">
                <a:latin typeface="+mj-lt"/>
              </a:rPr>
              <a:t> contacts between metal and graphene nanoribbons using extended </a:t>
            </a:r>
            <a:r>
              <a:rPr lang="en-US" sz="800" b="1" dirty="0" err="1" smtClean="0">
                <a:latin typeface="+mj-lt"/>
              </a:rPr>
              <a:t>hückel</a:t>
            </a:r>
            <a:r>
              <a:rPr lang="en-US" sz="800" b="1" dirty="0" smtClean="0">
                <a:latin typeface="+mj-lt"/>
              </a:rPr>
              <a:t> theory (EHT)-based NEGF method</a:t>
            </a:r>
            <a:r>
              <a:rPr lang="en-US" sz="800" dirty="0" smtClean="0">
                <a:latin typeface="+mj-lt"/>
              </a:rPr>
              <a:t>,“ IEDM </a:t>
            </a:r>
            <a:r>
              <a:rPr lang="en-US" sz="800" dirty="0" smtClean="0">
                <a:latin typeface="+mj-lt"/>
              </a:rPr>
              <a:t>2008.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&amp; Benchmarking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838200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HSPICE simulation for concept validation, performance and power evaluation </a:t>
            </a:r>
          </a:p>
          <a:p>
            <a:pPr lvl="0"/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16nm Grid-based design rules used to evaluate GNTRAM area </a:t>
            </a:r>
          </a:p>
          <a:p>
            <a:pPr lvl="0"/>
            <a:endParaRPr lang="en-US" sz="16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0" descr="Design 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2050" y="1905000"/>
            <a:ext cx="2133600" cy="55304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00100" y="3124200"/>
          <a:ext cx="7345281" cy="1188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524000"/>
                <a:gridCol w="1104902"/>
                <a:gridCol w="1632284"/>
                <a:gridCol w="1483895"/>
              </a:tblGrid>
              <a:tr h="379363">
                <a:tc>
                  <a:txBody>
                    <a:bodyPr/>
                    <a:lstStyle/>
                    <a:p>
                      <a:pPr algn="ctr"/>
                      <a:endParaRPr lang="en-US" sz="1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GNT RAM </a:t>
                      </a:r>
                    </a:p>
                    <a:p>
                      <a:pPr algn="ctr"/>
                      <a:r>
                        <a:rPr lang="en-US" sz="1000" i="1" dirty="0" smtClean="0"/>
                        <a:t>(Per Cell, 1.585 bits)</a:t>
                      </a:r>
                      <a:endParaRPr lang="en-US" sz="1000" b="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 smtClean="0"/>
                        <a:t>GNT RAM </a:t>
                      </a:r>
                    </a:p>
                    <a:p>
                      <a:pPr algn="ctr"/>
                      <a:r>
                        <a:rPr lang="en-US" sz="1000" b="1" i="1" dirty="0" smtClean="0"/>
                        <a:t>(Per Bit)</a:t>
                      </a:r>
                      <a:endParaRPr lang="en-US" sz="1000" b="1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CMOS</a:t>
                      </a:r>
                      <a:r>
                        <a:rPr lang="en-US" sz="1000" i="1" baseline="0" dirty="0" smtClean="0"/>
                        <a:t> 6T Scaled SRAM Cell</a:t>
                      </a:r>
                      <a:endParaRPr lang="en-US" sz="1000" b="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CMOS Gridded 8T SRAM Cell</a:t>
                      </a:r>
                      <a:endParaRPr lang="en-US" sz="1000" b="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en-US" sz="1000" i="1" dirty="0" smtClean="0"/>
                        <a:t>RAM Cell Area (µm</a:t>
                      </a:r>
                      <a:r>
                        <a:rPr lang="en-US" sz="1000" i="1" baseline="30000" dirty="0" smtClean="0"/>
                        <a:t>2</a:t>
                      </a:r>
                      <a:r>
                        <a:rPr lang="en-US" sz="1000" i="1" dirty="0" smtClean="0"/>
                        <a:t>)</a:t>
                      </a:r>
                      <a:endParaRPr lang="en-US" sz="1000" i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0.03-0.06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0.019-0.038</a:t>
                      </a:r>
                      <a:endParaRPr lang="en-US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0.026-0.064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0.034-0.067</a:t>
                      </a:r>
                      <a:endParaRPr lang="en-US" sz="1000" baseline="30000" dirty="0"/>
                    </a:p>
                  </a:txBody>
                  <a:tcPr/>
                </a:tc>
              </a:tr>
              <a:tr h="238580">
                <a:tc>
                  <a:txBody>
                    <a:bodyPr/>
                    <a:lstStyle/>
                    <a:p>
                      <a:r>
                        <a:rPr lang="en-US" sz="1000" i="1" dirty="0" smtClean="0"/>
                        <a:t>Active  Power (µW)</a:t>
                      </a:r>
                      <a:endParaRPr lang="en-US" sz="1000" i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1.31</a:t>
                      </a:r>
                      <a:endParaRPr lang="en-US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2.41</a:t>
                      </a:r>
                      <a:endParaRPr lang="en-US" sz="1000" baseline="30000" dirty="0" smtClean="0"/>
                    </a:p>
                  </a:txBody>
                  <a:tcPr/>
                </a:tc>
              </a:tr>
              <a:tr h="30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/>
                        <a:t>Standby Power (</a:t>
                      </a:r>
                      <a:r>
                        <a:rPr lang="en-US" sz="1000" i="1" dirty="0" err="1" smtClean="0"/>
                        <a:t>pW</a:t>
                      </a:r>
                      <a:r>
                        <a:rPr lang="en-US" sz="1000" i="1" dirty="0" smtClean="0"/>
                        <a:t>)</a:t>
                      </a:r>
                      <a:endParaRPr lang="en-US" sz="1000" i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22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13.9</a:t>
                      </a:r>
                      <a:endParaRPr lang="en-US" sz="10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6152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15552</a:t>
                      </a:r>
                      <a:endParaRPr lang="en-US" sz="1000" baseline="30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00101" y="4404602"/>
          <a:ext cx="7353299" cy="1081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/>
                <a:gridCol w="1917700"/>
                <a:gridCol w="1917700"/>
                <a:gridCol w="1917700"/>
              </a:tblGrid>
              <a:tr h="347518">
                <a:tc>
                  <a:txBody>
                    <a:bodyPr/>
                    <a:lstStyle/>
                    <a:p>
                      <a:pPr algn="ctr"/>
                      <a:r>
                        <a:rPr lang="en-US" sz="1050" i="1" dirty="0" smtClean="0"/>
                        <a:t>Performance</a:t>
                      </a:r>
                      <a:endParaRPr lang="en-US" sz="105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 smtClean="0"/>
                        <a:t>GNT RAM </a:t>
                      </a:r>
                    </a:p>
                    <a:p>
                      <a:pPr algn="ctr"/>
                      <a:endParaRPr lang="en-US" sz="1000" b="1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CMOS</a:t>
                      </a:r>
                      <a:r>
                        <a:rPr lang="en-US" sz="1000" i="1" baseline="0" dirty="0" smtClean="0"/>
                        <a:t> 6T Scaled SRAM Cell </a:t>
                      </a:r>
                      <a:endParaRPr lang="en-US" sz="1000" b="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CMOS Gridded 8T SRAM Cell </a:t>
                      </a:r>
                      <a:endParaRPr lang="en-US" sz="1000" b="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2964">
                <a:tc>
                  <a:txBody>
                    <a:bodyPr/>
                    <a:lstStyle/>
                    <a:p>
                      <a:r>
                        <a:rPr lang="en-US" sz="1000" i="1" dirty="0" smtClean="0"/>
                        <a:t>Read</a:t>
                      </a:r>
                      <a:r>
                        <a:rPr lang="en-US" sz="1000" i="1" baseline="0" dirty="0" smtClean="0"/>
                        <a:t> Time (</a:t>
                      </a:r>
                      <a:r>
                        <a:rPr lang="en-US" sz="1000" i="1" baseline="0" dirty="0" err="1" smtClean="0"/>
                        <a:t>ps</a:t>
                      </a:r>
                      <a:r>
                        <a:rPr lang="en-US" sz="1000" i="1" baseline="0" dirty="0" smtClean="0"/>
                        <a:t>)</a:t>
                      </a:r>
                      <a:endParaRPr lang="en-US" sz="1000" i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9.3</a:t>
                      </a:r>
                      <a:endParaRPr lang="en-US" sz="1000" b="1" baseline="30000" dirty="0" smtClean="0"/>
                    </a:p>
                    <a:p>
                      <a:pPr algn="ctr"/>
                      <a:endParaRPr lang="en-US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8.8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7.7</a:t>
                      </a:r>
                      <a:endParaRPr lang="en-US" sz="1000" baseline="30000" dirty="0" smtClean="0"/>
                    </a:p>
                    <a:p>
                      <a:pPr algn="ctr"/>
                      <a:endParaRPr lang="en-US" sz="1000" baseline="30000" dirty="0"/>
                    </a:p>
                  </a:txBody>
                  <a:tcPr/>
                </a:tc>
              </a:tr>
              <a:tr h="340118">
                <a:tc>
                  <a:txBody>
                    <a:bodyPr/>
                    <a:lstStyle/>
                    <a:p>
                      <a:r>
                        <a:rPr lang="en-US" sz="1000" i="1" dirty="0" smtClean="0"/>
                        <a:t>Write Time (</a:t>
                      </a:r>
                      <a:r>
                        <a:rPr lang="en-US" sz="1000" i="1" dirty="0" err="1" smtClean="0"/>
                        <a:t>ps</a:t>
                      </a:r>
                      <a:r>
                        <a:rPr lang="en-US" sz="1000" i="1" dirty="0" smtClean="0"/>
                        <a:t>)</a:t>
                      </a:r>
                      <a:endParaRPr lang="en-US" sz="1000" i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16.3</a:t>
                      </a:r>
                      <a:endParaRPr lang="en-US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18.4</a:t>
                      </a:r>
                      <a:endParaRPr lang="en-US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18</a:t>
                      </a:r>
                      <a:endParaRPr lang="en-US" sz="100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1675" y="2778721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C0000"/>
                </a:solidFill>
                <a:latin typeface="+mj-lt"/>
              </a:rPr>
              <a:t>Comparison with 16nm High Performance (HP) CMOS SRAM</a:t>
            </a:r>
            <a:endParaRPr lang="en-US" sz="1600" dirty="0">
              <a:solidFill>
                <a:srgbClr val="6C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1676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C0000"/>
                </a:solidFill>
                <a:latin typeface="+mj-lt"/>
              </a:rPr>
              <a:t>16nm Design Rules</a:t>
            </a:r>
            <a:endParaRPr lang="en-US" sz="1200" dirty="0">
              <a:solidFill>
                <a:srgbClr val="6C0000"/>
              </a:solidFill>
              <a:latin typeface="+mj-lt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990600" y="5486400"/>
            <a:ext cx="7315200" cy="914400"/>
          </a:xfrm>
          <a:prstGeom prst="wedgeRoundRectCallout">
            <a:avLst>
              <a:gd name="adj1" fmla="val -26034"/>
              <a:gd name="adj2" fmla="val -76050"/>
              <a:gd name="adj3" fmla="val 16667"/>
            </a:avLst>
          </a:prstGeom>
          <a:solidFill>
            <a:srgbClr val="FFFFC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rPr>
              <a:t>Density Benefit (per bit) 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rPr>
              <a:t>Upto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rPr>
              <a:t> 1.77x vs.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rPr>
              <a:t>SRAMs</a:t>
            </a:r>
            <a:endParaRPr lang="en-US" sz="1400" b="1" dirty="0" smtClean="0">
              <a:latin typeface="Genev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Geneva"/>
              </a:rPr>
              <a:t>Power Savings (per bit): </a:t>
            </a:r>
            <a:r>
              <a:rPr lang="en-US" sz="1400" dirty="0" err="1" smtClean="0">
                <a:latin typeface="Geneva"/>
              </a:rPr>
              <a:t>Upto</a:t>
            </a:r>
            <a:r>
              <a:rPr lang="en-US" sz="1400" dirty="0" smtClean="0">
                <a:latin typeface="Geneva"/>
              </a:rPr>
              <a:t> 1.84x (Active) and 1196x (Leakage) vs. HP </a:t>
            </a:r>
            <a:r>
              <a:rPr lang="en-US" sz="1400" dirty="0" smtClean="0">
                <a:latin typeface="Geneva"/>
              </a:rPr>
              <a:t>SRAMs</a:t>
            </a:r>
            <a:endParaRPr lang="en-US" sz="1400" dirty="0" smtClean="0">
              <a:latin typeface="Genev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Geneva"/>
              </a:rPr>
              <a:t>Performance: </a:t>
            </a:r>
            <a:r>
              <a:rPr lang="en-US" sz="1400" dirty="0" smtClean="0">
                <a:latin typeface="Geneva"/>
              </a:rPr>
              <a:t>Comparable to HP CMOS SRAMs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Geneva"/>
              </a:rPr>
              <a:t>		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Geneva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9175" y="2474025"/>
            <a:ext cx="303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j-lt"/>
              </a:rPr>
              <a:t>C</a:t>
            </a:r>
            <a:r>
              <a:rPr lang="en-US" sz="800" dirty="0" smtClean="0">
                <a:latin typeface="+mj-lt"/>
              </a:rPr>
              <a:t>. Bencher, </a:t>
            </a:r>
            <a:r>
              <a:rPr lang="en-US" sz="800" dirty="0" smtClean="0">
                <a:latin typeface="+mj-lt"/>
              </a:rPr>
              <a:t>et al.. </a:t>
            </a:r>
            <a:r>
              <a:rPr lang="en-US" sz="800" dirty="0" smtClean="0">
                <a:latin typeface="+mj-lt"/>
              </a:rPr>
              <a:t>“</a:t>
            </a:r>
            <a:r>
              <a:rPr lang="en-US" sz="800" b="1" dirty="0" smtClean="0">
                <a:latin typeface="+mj-lt"/>
              </a:rPr>
              <a:t>Gridded design rule scaling: Taking the CPU toward the 16nm node</a:t>
            </a:r>
            <a:r>
              <a:rPr lang="en-US" sz="800" dirty="0" smtClean="0">
                <a:latin typeface="+mj-lt"/>
              </a:rPr>
              <a:t>”, Proc. SPIE 7274,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4958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Novel ternary memory (1.5 bits/cell) presented with heterogeneous CMOS-Graphene implementation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Density and power benefits vs. 16nm CMOS SRAMs with comparable performance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Next Steps: Increasing number of states/cell – 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a new dimension for scaling</a:t>
            </a:r>
          </a:p>
          <a:p>
            <a:endParaRPr lang="en-US" sz="2000" i="1" dirty="0" smtClean="0">
              <a:solidFill>
                <a:schemeClr val="accent2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Possibility of all-graphene fabrics as graphene technology matures</a:t>
            </a:r>
          </a:p>
          <a:p>
            <a:endParaRPr lang="en-US" sz="20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8150" y="4726500"/>
            <a:ext cx="8401050" cy="1354260"/>
            <a:chOff x="228600" y="4726500"/>
            <a:chExt cx="8401050" cy="1354260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4726500"/>
              <a:ext cx="8401050" cy="1354260"/>
              <a:chOff x="228600" y="4726500"/>
              <a:chExt cx="8401050" cy="13542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09800" y="5435482"/>
                <a:ext cx="6419850" cy="645278"/>
                <a:chOff x="1219200" y="5226156"/>
                <a:chExt cx="6419850" cy="645278"/>
              </a:xfrm>
            </p:grpSpPr>
            <p:pic>
              <p:nvPicPr>
                <p:cNvPr id="5" name="Picture 78" descr="16inch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00650" y="5354074"/>
                  <a:ext cx="2438400" cy="470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5" descr="http://www.fena.org/downloads_public/FENALargeLogo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67000" y="5277074"/>
                  <a:ext cx="1981200" cy="594360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7" name="Object 724"/>
                <p:cNvGraphicFramePr>
                  <a:graphicFrameLocks noChangeAspect="1"/>
                </p:cNvGraphicFramePr>
                <p:nvPr/>
              </p:nvGraphicFramePr>
              <p:xfrm>
                <a:off x="1219200" y="5226156"/>
                <a:ext cx="913642" cy="644924"/>
              </p:xfrm>
              <a:graphic>
                <a:graphicData uri="http://schemas.openxmlformats.org/presentationml/2006/ole">
                  <p:oleObj spid="_x0000_s1026" name="Acrobat Document" r:id="rId5" imgW="2868480" imgH="2025000" progId="AcroExch.Document.7">
                    <p:embed/>
                  </p:oleObj>
                </a:graphicData>
              </a:graphic>
            </p:graphicFrame>
          </p:grpSp>
          <p:sp>
            <p:nvSpPr>
              <p:cNvPr id="9" name="TextBox 8"/>
              <p:cNvSpPr txBox="1"/>
              <p:nvPr/>
            </p:nvSpPr>
            <p:spPr>
              <a:xfrm>
                <a:off x="3512375" y="47265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+mj-lt"/>
                  </a:rPr>
                  <a:t>Thank You!</a:t>
                </a:r>
                <a:endParaRPr lang="en-US" i="1" dirty="0"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8600" y="5026223"/>
                <a:ext cx="815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 smtClean="0">
                    <a:latin typeface="+mj-lt"/>
                  </a:rPr>
                  <a:t>Acknowledgements:</a:t>
                </a:r>
                <a:r>
                  <a:rPr lang="en-US" sz="1400" dirty="0" smtClean="0">
                    <a:latin typeface="+mj-lt"/>
                  </a:rPr>
                  <a:t>  Collaboration with Prof. Roger Lake, UC Riverside</a:t>
                </a:r>
                <a:endParaRPr lang="en-US" sz="1400" u="sng" dirty="0">
                  <a:latin typeface="+mj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38225" y="5454848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 smtClean="0">
                  <a:latin typeface="+mj-lt"/>
                </a:rPr>
                <a:t>Sponsors:</a:t>
              </a:r>
              <a:endParaRPr lang="en-US" sz="1400" u="sng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IEEE_DFT_pritish_2010</Template>
  <TotalTime>25114</TotalTime>
  <Words>689</Words>
  <Application>Microsoft Office PowerPoint</Application>
  <PresentationFormat>On-screen Show (4:3)</PresentationFormat>
  <Paragraphs>135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Network</vt:lpstr>
      <vt:lpstr>Blank Presentation</vt:lpstr>
      <vt:lpstr>Acrobat Document</vt:lpstr>
      <vt:lpstr>Ternary Volatile Random Access Memory based on Heterogeneous Graphene-CMOS Fabric</vt:lpstr>
      <vt:lpstr>Outline</vt:lpstr>
      <vt:lpstr>Multistate Memory: Motivation &amp; Vision</vt:lpstr>
      <vt:lpstr>Bi-Layer Graphene Nanoribbon Crossbar Device (xGNR) &amp; Application</vt:lpstr>
      <vt:lpstr>Graphene Nanoribbon Tunneling RAM (GNTRAM)</vt:lpstr>
      <vt:lpstr>Ternary GNTRAM Operation</vt:lpstr>
      <vt:lpstr>Proposed Physical Implementation – Integration with CMOS</vt:lpstr>
      <vt:lpstr>Methodology &amp; Benchmarking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N3ASICs: Designing Nanofabrics with  Fine-Grained CMOS Integration</dc:title>
  <dc:creator>Pavan</dc:creator>
  <cp:lastModifiedBy>Tritone</cp:lastModifiedBy>
  <cp:revision>237</cp:revision>
  <dcterms:created xsi:type="dcterms:W3CDTF">2011-05-28T02:06:09Z</dcterms:created>
  <dcterms:modified xsi:type="dcterms:W3CDTF">2012-07-04T02:24:32Z</dcterms:modified>
</cp:coreProperties>
</file>